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Arial"/>
                <a:ea typeface="Gulim" panose="020B0600000101010101" pitchFamily="34" charset="-127"/>
                <a:cs typeface="Arial"/>
              </a:rPr>
              <a:t>The Next Tech Law </a:t>
            </a:r>
            <a:r>
              <a:rPr lang="fr-FR" sz="2400" b="1" dirty="0" err="1">
                <a:latin typeface="Arial"/>
                <a:ea typeface="Gulim" panose="020B0600000101010101" pitchFamily="34" charset="-127"/>
                <a:cs typeface="Arial"/>
              </a:rPr>
              <a:t>Revolution</a:t>
            </a:r>
            <a:endParaRPr lang="fr-FR" sz="2400" b="1" dirty="0">
              <a:latin typeface="Arial"/>
              <a:ea typeface="Gulim" panose="020B0600000101010101" pitchFamily="34" charset="-127"/>
              <a:cs typeface="Arial"/>
            </a:endParaRP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logo orsingher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4" t="64309" r="24749" b="21039"/>
          <a:stretch/>
        </p:blipFill>
        <p:spPr>
          <a:xfrm>
            <a:off x="8801807" y="6300114"/>
            <a:ext cx="2067900" cy="4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Arial"/>
                <a:ea typeface="Gulim" panose="020B0600000101010101" pitchFamily="34" charset="-127"/>
                <a:cs typeface="Arial"/>
              </a:rPr>
              <a:t>Domenico </a:t>
            </a:r>
            <a:r>
              <a:rPr lang="fr-FR" sz="2000" b="1" dirty="0" err="1">
                <a:solidFill>
                  <a:srgbClr val="00B0F0"/>
                </a:solidFill>
                <a:latin typeface="Arial"/>
                <a:ea typeface="Gulim" panose="020B0600000101010101" pitchFamily="34" charset="-127"/>
                <a:cs typeface="Arial"/>
              </a:rPr>
              <a:t>Colella</a:t>
            </a:r>
            <a:r>
              <a:rPr lang="fr-FR" sz="2000" b="1" dirty="0">
                <a:solidFill>
                  <a:srgbClr val="00B0F0"/>
                </a:solidFill>
                <a:latin typeface="Arial"/>
                <a:ea typeface="Gulim" panose="020B0600000101010101" pitchFamily="34" charset="-127"/>
                <a:cs typeface="Arial"/>
              </a:rPr>
              <a:t> </a:t>
            </a:r>
          </a:p>
          <a:p>
            <a:pPr marL="0" indent="0" algn="ctr">
              <a:buNone/>
            </a:pPr>
            <a:r>
              <a:rPr lang="en-US" sz="1600" dirty="0" err="1">
                <a:solidFill>
                  <a:srgbClr val="00B0F0"/>
                </a:solidFill>
                <a:latin typeface="Arial"/>
                <a:cs typeface="Arial"/>
              </a:rPr>
              <a:t>Associé</a:t>
            </a:r>
            <a:r>
              <a:rPr lang="en-US" sz="1600" dirty="0">
                <a:solidFill>
                  <a:srgbClr val="00B0F0"/>
                </a:solidFill>
                <a:latin typeface="Arial"/>
                <a:cs typeface="Arial"/>
              </a:rPr>
              <a:t>/ Technology &amp; Digital</a:t>
            </a:r>
            <a:endParaRPr lang="fr-FR" sz="2000" b="1" dirty="0">
              <a:solidFill>
                <a:srgbClr val="00B0F0"/>
              </a:solidFill>
              <a:latin typeface="Arial"/>
              <a:ea typeface="Gulim" panose="020B0600000101010101" pitchFamily="34" charset="-127"/>
              <a:cs typeface="Arial"/>
            </a:endParaRPr>
          </a:p>
        </p:txBody>
      </p:sp>
      <p:pic>
        <p:nvPicPr>
          <p:cNvPr id="6" name="Immagine 5" descr="logo orsingher.pdf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4" t="64309" r="24749" b="21039"/>
          <a:stretch/>
        </p:blipFill>
        <p:spPr>
          <a:xfrm>
            <a:off x="8875791" y="5997043"/>
            <a:ext cx="2874862" cy="5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/>
                <a:cs typeface="Arial"/>
              </a:rPr>
              <a:t>Paradigme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majeur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350098" y="1897414"/>
            <a:ext cx="549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/>
                <a:ea typeface="Gulim" panose="020B0600000101010101" pitchFamily="34" charset="-127"/>
                <a:cs typeface="Arial"/>
              </a:rPr>
              <a:t>La </a:t>
            </a:r>
            <a:r>
              <a:rPr lang="en-GB" sz="2400" b="1" dirty="0" err="1">
                <a:latin typeface="Arial"/>
                <a:ea typeface="Gulim" panose="020B0600000101010101" pitchFamily="34" charset="-127"/>
                <a:cs typeface="Arial"/>
              </a:rPr>
              <a:t>vraie</a:t>
            </a:r>
            <a:r>
              <a:rPr lang="en-GB" sz="2400" b="1" dirty="0">
                <a:latin typeface="Arial"/>
                <a:ea typeface="Gulim" panose="020B0600000101010101" pitchFamily="34" charset="-127"/>
                <a:cs typeface="Arial"/>
              </a:rPr>
              <a:t> question : </a:t>
            </a:r>
            <a:r>
              <a:rPr lang="en-GB" sz="2400" b="1" dirty="0" err="1">
                <a:latin typeface="Arial"/>
                <a:ea typeface="Gulim" panose="020B0600000101010101" pitchFamily="34" charset="-127"/>
                <a:cs typeface="Arial"/>
              </a:rPr>
              <a:t>l’autonomie</a:t>
            </a:r>
            <a:endParaRPr lang="en-GB" sz="2400" b="1" dirty="0">
              <a:latin typeface="Arial"/>
              <a:ea typeface="Gulim" panose="020B0600000101010101" pitchFamily="34" charset="-127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45815" y="3833514"/>
            <a:ext cx="7893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les machines qui prennent des décisions en parfaite autonomie agissent d'une manière qui est imprévisible au moment de leur conception</a:t>
            </a:r>
            <a:endParaRPr lang="en-GB" sz="2400" dirty="0">
              <a:latin typeface="Arial"/>
              <a:ea typeface="Gulim" panose="020B0600000101010101" pitchFamily="34" charset="-127"/>
              <a:cs typeface="Arial"/>
            </a:endParaRPr>
          </a:p>
        </p:txBody>
      </p:sp>
      <p:sp>
        <p:nvSpPr>
          <p:cNvPr id="11" name="Freccia destra 10"/>
          <p:cNvSpPr/>
          <p:nvPr/>
        </p:nvSpPr>
        <p:spPr>
          <a:xfrm rot="5400000">
            <a:off x="5744574" y="2651083"/>
            <a:ext cx="702851" cy="604966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rial"/>
                <a:cs typeface="Arial"/>
              </a:rPr>
              <a:t>Les régimes actuels de responsabilité applicables aux nouvelles technologies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Responsabilité contractuelle (par ex. régime de responsabilité du fait des produits défectueux)</a:t>
            </a:r>
          </a:p>
          <a:p>
            <a:pPr>
              <a:lnSpc>
                <a:spcPct val="110000"/>
              </a:lnSpc>
            </a:pP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Responsabilité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extra-contractuelle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/principes de responsabilité civile (par ex. articles 2050, 2051, 2054 du code civil italien)</a:t>
            </a:r>
          </a:p>
          <a:p>
            <a:pPr>
              <a:lnSpc>
                <a:spcPct val="110000"/>
              </a:lnSpc>
            </a:pP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Responsabilité des produits: le code de consommation italien (décret législatif du 6 septembre 2005 n° 206)</a:t>
            </a:r>
          </a:p>
        </p:txBody>
      </p:sp>
    </p:spTree>
    <p:extLst>
      <p:ext uri="{BB962C8B-B14F-4D97-AF65-F5344CB8AC3E}">
        <p14:creationId xmlns:p14="http://schemas.microsoft.com/office/powerpoint/2010/main" val="229100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rial"/>
                <a:cs typeface="Arial"/>
              </a:rPr>
              <a:t>Résolution du Parlement européen sur la robotique du 16 février 2017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Inaptitude partielle des régimes juridiques actuels</a:t>
            </a:r>
          </a:p>
          <a:p>
            <a:pPr>
              <a:lnSpc>
                <a:spcPct val="110000"/>
              </a:lnSpc>
            </a:pP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Aucune limitation des dommages et intérêts pouvant être accordés</a:t>
            </a:r>
          </a:p>
          <a:p>
            <a:pPr>
              <a:lnSpc>
                <a:spcPct val="110000"/>
              </a:lnSpc>
            </a:pP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Identification des personnes responsables</a:t>
            </a:r>
          </a:p>
          <a:p>
            <a:pPr>
              <a:lnSpc>
                <a:spcPct val="110000"/>
              </a:lnSpc>
            </a:pP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Mesures juridiques à mettre en œuvre</a:t>
            </a:r>
          </a:p>
          <a:p>
            <a:pPr>
              <a:lnSpc>
                <a:spcPct val="110000"/>
              </a:lnSpc>
            </a:pP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Numéro d'immatriculation et registre unique pour les robots</a:t>
            </a:r>
          </a:p>
          <a:p>
            <a:pPr>
              <a:lnSpc>
                <a:spcPct val="110000"/>
              </a:lnSpc>
            </a:pP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Statut juridique des robots </a:t>
            </a:r>
          </a:p>
        </p:txBody>
      </p:sp>
    </p:spTree>
    <p:extLst>
      <p:ext uri="{BB962C8B-B14F-4D97-AF65-F5344CB8AC3E}">
        <p14:creationId xmlns:p14="http://schemas.microsoft.com/office/powerpoint/2010/main" val="179241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latin typeface="Arial"/>
                <a:cs typeface="Arial"/>
              </a:rPr>
              <a:t>Exemples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régimes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légaux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spécifiques</a:t>
            </a:r>
            <a:r>
              <a:rPr lang="en-GB" dirty="0">
                <a:latin typeface="Arial"/>
                <a:cs typeface="Arial"/>
              </a:rPr>
              <a:t> – Les drones (1)</a:t>
            </a:r>
            <a:r>
              <a:rPr lang="it-IT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Règlementation émise par l'Autorité d’Aviation Italienne (ENAC) - dernière version de mai 2018 :</a:t>
            </a:r>
          </a:p>
          <a:p>
            <a:pPr>
              <a:lnSpc>
                <a:spcPct val="110000"/>
              </a:lnSpc>
            </a:pP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Applicable aux drones utilisés à des fins non-récréatives qui sont pilotés selon les modalités suivantes : (i) VLOS (Visual Line of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Sight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= vol à vue), (ii) EVLOS (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Enhanced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Visual Line of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Sight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= vol à vue optimisée) et (iii) BVLOS (Beyond Visual Line of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Sight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= vol hors de vue).</a:t>
            </a:r>
          </a:p>
          <a:p>
            <a:pPr>
              <a:lnSpc>
                <a:spcPct val="110000"/>
              </a:lnSpc>
            </a:pP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Plaque d'identification et transmission des données des drones</a:t>
            </a:r>
          </a:p>
          <a:p>
            <a:pPr>
              <a:lnSpc>
                <a:spcPct val="110000"/>
              </a:lnSpc>
            </a:pP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Régime d'autorisation</a:t>
            </a:r>
          </a:p>
          <a:p>
            <a:pPr>
              <a:lnSpc>
                <a:spcPct val="110000"/>
              </a:lnSpc>
            </a:pP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Responsabilités des exploitants et des pilotes</a:t>
            </a:r>
          </a:p>
          <a:p>
            <a:pPr>
              <a:lnSpc>
                <a:spcPct val="110000"/>
              </a:lnSpc>
            </a:pP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Assurance obligatoire </a:t>
            </a:r>
          </a:p>
        </p:txBody>
      </p:sp>
    </p:spTree>
    <p:extLst>
      <p:ext uri="{BB962C8B-B14F-4D97-AF65-F5344CB8AC3E}">
        <p14:creationId xmlns:p14="http://schemas.microsoft.com/office/powerpoint/2010/main" val="297356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latin typeface="Arial"/>
                <a:cs typeface="Arial"/>
              </a:rPr>
              <a:t>Exemples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régimes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légaux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spécifiques</a:t>
            </a:r>
            <a:r>
              <a:rPr lang="en-GB" dirty="0">
                <a:latin typeface="Arial"/>
                <a:cs typeface="Arial"/>
              </a:rPr>
              <a:t> – Les drones (2)</a:t>
            </a:r>
            <a:r>
              <a:rPr lang="it-IT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Code de navigation italien :</a:t>
            </a:r>
          </a:p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Responsabilité en cas de "dommages de surface".</a:t>
            </a:r>
          </a:p>
          <a:p>
            <a:pPr>
              <a:lnSpc>
                <a:spcPct val="110000"/>
              </a:lnSpc>
            </a:pP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Responsabilité en cas de "dommages d'impact".</a:t>
            </a:r>
          </a:p>
          <a:p>
            <a:pPr>
              <a:lnSpc>
                <a:spcPct val="110000"/>
              </a:lnSpc>
            </a:pP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Responsabilité en cas de dommages de surface causés par l'impact en vol.</a:t>
            </a:r>
          </a:p>
        </p:txBody>
      </p:sp>
    </p:spTree>
    <p:extLst>
      <p:ext uri="{BB962C8B-B14F-4D97-AF65-F5344CB8AC3E}">
        <p14:creationId xmlns:p14="http://schemas.microsoft.com/office/powerpoint/2010/main" val="58743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latin typeface="Arial"/>
                <a:cs typeface="Arial"/>
              </a:rPr>
              <a:t>Exemples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régimes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légaux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spécifiques</a:t>
            </a:r>
            <a:r>
              <a:rPr lang="en-GB" dirty="0">
                <a:latin typeface="Arial"/>
                <a:cs typeface="Arial"/>
              </a:rPr>
              <a:t> - les </a:t>
            </a:r>
            <a:r>
              <a:rPr lang="en-GB" dirty="0" err="1">
                <a:latin typeface="Arial"/>
                <a:cs typeface="Arial"/>
              </a:rPr>
              <a:t>voitures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autonomes</a:t>
            </a:r>
            <a:r>
              <a:rPr lang="en-GB" dirty="0">
                <a:latin typeface="Arial"/>
                <a:cs typeface="Arial"/>
              </a:rPr>
              <a:t> (1)</a:t>
            </a:r>
            <a:r>
              <a:rPr lang="it-IT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Décret sur la route intelligente du 28 février 2018 : </a:t>
            </a:r>
          </a:p>
          <a:p>
            <a:pPr algn="just"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Numérisation des infrastructures routières par la création d'un "écosystème technologique" (ex. adoption de la norme V2X - norme de communication entre le véhicule et tout son environnement)</a:t>
            </a:r>
          </a:p>
          <a:p>
            <a:pPr>
              <a:lnSpc>
                <a:spcPct val="110000"/>
              </a:lnSpc>
            </a:pP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Expérimentation de voitures sans conducteur </a:t>
            </a:r>
          </a:p>
        </p:txBody>
      </p:sp>
    </p:spTree>
    <p:extLst>
      <p:ext uri="{BB962C8B-B14F-4D97-AF65-F5344CB8AC3E}">
        <p14:creationId xmlns:p14="http://schemas.microsoft.com/office/powerpoint/2010/main" val="297609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latin typeface="Arial"/>
                <a:cs typeface="Arial"/>
              </a:rPr>
              <a:t>Exemples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régimes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légaux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spécifiques</a:t>
            </a:r>
            <a:r>
              <a:rPr lang="en-GB" dirty="0">
                <a:latin typeface="Arial"/>
                <a:cs typeface="Arial"/>
              </a:rPr>
              <a:t> – Les </a:t>
            </a:r>
            <a:r>
              <a:rPr lang="en-GB" dirty="0" err="1">
                <a:latin typeface="Arial"/>
                <a:cs typeface="Arial"/>
              </a:rPr>
              <a:t>voitures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autonomes</a:t>
            </a:r>
            <a:r>
              <a:rPr lang="en-GB" dirty="0">
                <a:latin typeface="Arial"/>
                <a:cs typeface="Arial"/>
              </a:rPr>
              <a:t> (2)</a:t>
            </a:r>
            <a:r>
              <a:rPr lang="it-IT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Décret sur la route intelligente du 28 février 2018: </a:t>
            </a:r>
          </a:p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Régime d'autorisation</a:t>
            </a:r>
          </a:p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Responsabilité des propriétaires et des utilisateurs</a:t>
            </a:r>
          </a:p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Rôle des autorités</a:t>
            </a:r>
          </a:p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Assurance obligatoire </a:t>
            </a:r>
          </a:p>
        </p:txBody>
      </p:sp>
    </p:spTree>
    <p:extLst>
      <p:ext uri="{BB962C8B-B14F-4D97-AF65-F5344CB8AC3E}">
        <p14:creationId xmlns:p14="http://schemas.microsoft.com/office/powerpoint/2010/main" val="61276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Conclusion</a:t>
            </a:r>
            <a:r>
              <a:rPr lang="it-IT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Régime juridique actuel applicable mais......</a:t>
            </a:r>
          </a:p>
          <a:p>
            <a:pPr>
              <a:lnSpc>
                <a:spcPct val="110000"/>
              </a:lnSpc>
            </a:pP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....certains ajustements sont nécessaires</a:t>
            </a:r>
          </a:p>
          <a:p>
            <a:pPr>
              <a:lnSpc>
                <a:spcPct val="110000"/>
              </a:lnSpc>
            </a:pP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Le rôle de la régulation dans la conception des technologies</a:t>
            </a:r>
          </a:p>
        </p:txBody>
      </p:sp>
    </p:spTree>
    <p:extLst>
      <p:ext uri="{BB962C8B-B14F-4D97-AF65-F5344CB8AC3E}">
        <p14:creationId xmlns:p14="http://schemas.microsoft.com/office/powerpoint/2010/main" val="23316017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496</Words>
  <Application>Microsoft Office PowerPoint</Application>
  <PresentationFormat>Grand écran</PresentationFormat>
  <Paragraphs>73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Gulim</vt:lpstr>
      <vt:lpstr>Arial</vt:lpstr>
      <vt:lpstr>Calibri</vt:lpstr>
      <vt:lpstr>Thème Office</vt:lpstr>
      <vt:lpstr>Présentation PowerPoint</vt:lpstr>
      <vt:lpstr>Paradigme majeur</vt:lpstr>
      <vt:lpstr>Les régimes actuels de responsabilité applicables aux nouvelles technologies</vt:lpstr>
      <vt:lpstr>Résolution du Parlement européen sur la robotique du 16 février 2017 </vt:lpstr>
      <vt:lpstr>Exemples de régimes légaux spécifiques – Les drones (1) </vt:lpstr>
      <vt:lpstr>Exemples de régimes légaux spécifiques – Les drones (2) </vt:lpstr>
      <vt:lpstr>Exemples de régimes légaux spécifiques - les voitures autonomes (1) </vt:lpstr>
      <vt:lpstr>Exemples de régimes légaux spécifiques – Les voitures autonomes (2)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31</cp:revision>
  <cp:lastPrinted>2018-06-01T13:48:56Z</cp:lastPrinted>
  <dcterms:created xsi:type="dcterms:W3CDTF">2018-04-20T10:45:39Z</dcterms:created>
  <dcterms:modified xsi:type="dcterms:W3CDTF">2018-06-01T16:34:44Z</dcterms:modified>
</cp:coreProperties>
</file>